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10"/>
    <p:restoredTop sz="94619"/>
  </p:normalViewPr>
  <p:slideViewPr>
    <p:cSldViewPr snapToGrid="0">
      <p:cViewPr varScale="1">
        <p:scale>
          <a:sx n="109" d="100"/>
          <a:sy n="109" d="100"/>
        </p:scale>
        <p:origin x="17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a86024ec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5a86024ec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a86024ec9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5a86024ec9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763" y="685800"/>
            <a:ext cx="3429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a86024ec9_0_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35a86024ec9_0_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a86024ec9_0_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35a86024ec9_0_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a86024ec9_0_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a86024ec9_0_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a86024ec9_0_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a86024ec9_0_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a86024ec9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a86024ec9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a86024ec9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a86024ec9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a86024ec9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a86024ec9_0_6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5a86024ec9_0_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5a86024ec9_0_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a86024ec9_0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a86024ec9_0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5a86024ec9_0_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5a86024ec9_0_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8C8E"/>
              </a:buClr>
              <a:buSzPts val="2400"/>
              <a:buNone/>
              <a:defRPr sz="2400">
                <a:solidFill>
                  <a:srgbClr val="8B8C8E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2000"/>
              <a:buNone/>
              <a:defRPr sz="2000">
                <a:solidFill>
                  <a:srgbClr val="8B8C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800"/>
              <a:buNone/>
              <a:defRPr sz="1800">
                <a:solidFill>
                  <a:srgbClr val="8B8C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600"/>
              <a:buNone/>
              <a:defRPr sz="1600">
                <a:solidFill>
                  <a:srgbClr val="8B8C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600"/>
              <a:buNone/>
              <a:defRPr sz="1600">
                <a:solidFill>
                  <a:srgbClr val="8B8C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600"/>
              <a:buNone/>
              <a:defRPr sz="1600">
                <a:solidFill>
                  <a:srgbClr val="8B8C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600"/>
              <a:buNone/>
              <a:defRPr sz="1600">
                <a:solidFill>
                  <a:srgbClr val="8B8C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600"/>
              <a:buNone/>
              <a:defRPr sz="1600">
                <a:solidFill>
                  <a:srgbClr val="8B8C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C8E"/>
              </a:buClr>
              <a:buSzPts val="1600"/>
              <a:buNone/>
              <a:defRPr sz="1600">
                <a:solidFill>
                  <a:srgbClr val="8B8C8E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5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5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0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0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B8C8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5" title="logo_33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548254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 txBox="1"/>
          <p:nvPr/>
        </p:nvSpPr>
        <p:spPr>
          <a:xfrm>
            <a:off x="3368100" y="6304175"/>
            <a:ext cx="2101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Powered by GRAFTIC</a:t>
            </a:r>
            <a:endParaRPr sz="17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25"/>
          <p:cNvGrpSpPr/>
          <p:nvPr/>
        </p:nvGrpSpPr>
        <p:grpSpPr>
          <a:xfrm>
            <a:off x="5390775" y="6268475"/>
            <a:ext cx="216900" cy="400200"/>
            <a:chOff x="5638425" y="5981025"/>
            <a:chExt cx="216900" cy="400200"/>
          </a:xfrm>
        </p:grpSpPr>
        <p:sp>
          <p:nvSpPr>
            <p:cNvPr id="162" name="Google Shape;162;p25"/>
            <p:cNvSpPr/>
            <p:nvPr/>
          </p:nvSpPr>
          <p:spPr>
            <a:xfrm>
              <a:off x="5700225" y="6113250"/>
              <a:ext cx="155100" cy="1545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5"/>
            <p:cNvSpPr txBox="1"/>
            <p:nvPr/>
          </p:nvSpPr>
          <p:spPr>
            <a:xfrm>
              <a:off x="5638425" y="5981025"/>
              <a:ext cx="109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</a:t>
              </a: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subTitle" idx="1"/>
          </p:nvPr>
        </p:nvSpPr>
        <p:spPr>
          <a:xfrm>
            <a:off x="907350" y="3978325"/>
            <a:ext cx="7329300" cy="1752600"/>
          </a:xfrm>
          <a:prstGeom prst="rect">
            <a:avLst/>
          </a:prstGeom>
          <a:noFill/>
          <a:ln>
            <a:noFill/>
          </a:ln>
          <a:effectLst>
            <a:reflection endPos="39000" fadeDir="5400012" sy="-100000" algn="bl" rotWithShape="0"/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sz="3900" b="1">
                <a:solidFill>
                  <a:schemeClr val="lt1"/>
                </a:solidFill>
              </a:rPr>
              <a:t>Gestion intelligente et sécurisée de vos documents administratifs</a:t>
            </a:r>
            <a:endParaRPr sz="3900" b="1">
              <a:solidFill>
                <a:schemeClr val="lt1"/>
              </a:solidFill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881925" y="1408475"/>
            <a:ext cx="7713600" cy="14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Qu'est-ce que GESDOC ?</a:t>
            </a:r>
            <a:endParaRPr sz="7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/>
        </p:nvSpPr>
        <p:spPr>
          <a:xfrm>
            <a:off x="342900" y="6349245"/>
            <a:ext cx="852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-US" sz="1800">
                <a:solidFill>
                  <a:srgbClr val="FFFFFF"/>
                </a:solidFill>
              </a:rPr>
              <a:t>grafticsn</a:t>
            </a:r>
            <a:r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.com</a:t>
            </a:r>
            <a:endParaRPr/>
          </a:p>
        </p:txBody>
      </p:sp>
      <p:grpSp>
        <p:nvGrpSpPr>
          <p:cNvPr id="175" name="Google Shape;175;p27"/>
          <p:cNvGrpSpPr/>
          <p:nvPr/>
        </p:nvGrpSpPr>
        <p:grpSpPr>
          <a:xfrm>
            <a:off x="566077" y="3296186"/>
            <a:ext cx="1861443" cy="2845441"/>
            <a:chOff x="1202723" y="2546252"/>
            <a:chExt cx="2694619" cy="3644264"/>
          </a:xfrm>
        </p:grpSpPr>
        <p:sp>
          <p:nvSpPr>
            <p:cNvPr id="176" name="Google Shape;176;p27"/>
            <p:cNvSpPr/>
            <p:nvPr/>
          </p:nvSpPr>
          <p:spPr>
            <a:xfrm>
              <a:off x="1686283" y="6105916"/>
              <a:ext cx="713100" cy="84600"/>
            </a:xfrm>
            <a:prstGeom prst="ellipse">
              <a:avLst/>
            </a:prstGeom>
            <a:solidFill>
              <a:schemeClr val="dk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7"/>
            <p:cNvSpPr/>
            <p:nvPr/>
          </p:nvSpPr>
          <p:spPr>
            <a:xfrm>
              <a:off x="2829283" y="6067816"/>
              <a:ext cx="713100" cy="84600"/>
            </a:xfrm>
            <a:prstGeom prst="ellipse">
              <a:avLst/>
            </a:prstGeom>
            <a:solidFill>
              <a:schemeClr val="dk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8" name="Google Shape;178;p27"/>
            <p:cNvGrpSpPr/>
            <p:nvPr/>
          </p:nvGrpSpPr>
          <p:grpSpPr>
            <a:xfrm>
              <a:off x="1202723" y="2546252"/>
              <a:ext cx="2339599" cy="3604858"/>
              <a:chOff x="795338" y="-196850"/>
              <a:chExt cx="4591049" cy="7073897"/>
            </a:xfrm>
          </p:grpSpPr>
          <p:sp>
            <p:nvSpPr>
              <p:cNvPr id="179" name="Google Shape;179;p27"/>
              <p:cNvSpPr/>
              <p:nvPr/>
            </p:nvSpPr>
            <p:spPr>
              <a:xfrm>
                <a:off x="795338" y="1270000"/>
                <a:ext cx="4360861" cy="5607047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2335" extrusionOk="0">
                    <a:moveTo>
                      <a:pt x="1080" y="1234"/>
                    </a:moveTo>
                    <a:cubicBezTo>
                      <a:pt x="1012" y="1239"/>
                      <a:pt x="989" y="1262"/>
                      <a:pt x="977" y="1329"/>
                    </a:cubicBezTo>
                    <a:cubicBezTo>
                      <a:pt x="945" y="1516"/>
                      <a:pt x="912" y="1703"/>
                      <a:pt x="878" y="1889"/>
                    </a:cubicBezTo>
                    <a:cubicBezTo>
                      <a:pt x="857" y="2005"/>
                      <a:pt x="831" y="2119"/>
                      <a:pt x="807" y="2234"/>
                    </a:cubicBezTo>
                    <a:cubicBezTo>
                      <a:pt x="799" y="2276"/>
                      <a:pt x="750" y="2318"/>
                      <a:pt x="700" y="2326"/>
                    </a:cubicBezTo>
                    <a:cubicBezTo>
                      <a:pt x="646" y="2335"/>
                      <a:pt x="603" y="2313"/>
                      <a:pt x="575" y="2271"/>
                    </a:cubicBezTo>
                    <a:cubicBezTo>
                      <a:pt x="541" y="2216"/>
                      <a:pt x="547" y="2159"/>
                      <a:pt x="558" y="2102"/>
                    </a:cubicBezTo>
                    <a:cubicBezTo>
                      <a:pt x="585" y="1954"/>
                      <a:pt x="613" y="1806"/>
                      <a:pt x="641" y="1658"/>
                    </a:cubicBezTo>
                    <a:cubicBezTo>
                      <a:pt x="666" y="1526"/>
                      <a:pt x="688" y="1393"/>
                      <a:pt x="719" y="1262"/>
                    </a:cubicBezTo>
                    <a:cubicBezTo>
                      <a:pt x="737" y="1188"/>
                      <a:pt x="707" y="1129"/>
                      <a:pt x="682" y="1068"/>
                    </a:cubicBezTo>
                    <a:cubicBezTo>
                      <a:pt x="638" y="959"/>
                      <a:pt x="590" y="852"/>
                      <a:pt x="546" y="743"/>
                    </a:cubicBezTo>
                    <a:cubicBezTo>
                      <a:pt x="535" y="717"/>
                      <a:pt x="524" y="714"/>
                      <a:pt x="497" y="715"/>
                    </a:cubicBezTo>
                    <a:cubicBezTo>
                      <a:pt x="363" y="723"/>
                      <a:pt x="229" y="727"/>
                      <a:pt x="95" y="730"/>
                    </a:cubicBezTo>
                    <a:cubicBezTo>
                      <a:pt x="49" y="731"/>
                      <a:pt x="14" y="699"/>
                      <a:pt x="6" y="654"/>
                    </a:cubicBezTo>
                    <a:cubicBezTo>
                      <a:pt x="0" y="614"/>
                      <a:pt x="22" y="571"/>
                      <a:pt x="64" y="557"/>
                    </a:cubicBezTo>
                    <a:cubicBezTo>
                      <a:pt x="127" y="537"/>
                      <a:pt x="190" y="522"/>
                      <a:pt x="254" y="505"/>
                    </a:cubicBezTo>
                    <a:cubicBezTo>
                      <a:pt x="337" y="483"/>
                      <a:pt x="422" y="465"/>
                      <a:pt x="504" y="439"/>
                    </a:cubicBezTo>
                    <a:cubicBezTo>
                      <a:pt x="554" y="423"/>
                      <a:pt x="592" y="436"/>
                      <a:pt x="620" y="465"/>
                    </a:cubicBezTo>
                    <a:cubicBezTo>
                      <a:pt x="683" y="440"/>
                      <a:pt x="742" y="418"/>
                      <a:pt x="800" y="394"/>
                    </a:cubicBezTo>
                    <a:cubicBezTo>
                      <a:pt x="1044" y="292"/>
                      <a:pt x="1422" y="129"/>
                      <a:pt x="1666" y="26"/>
                    </a:cubicBezTo>
                    <a:cubicBezTo>
                      <a:pt x="1726" y="0"/>
                      <a:pt x="1783" y="15"/>
                      <a:pt x="1808" y="66"/>
                    </a:cubicBezTo>
                    <a:cubicBezTo>
                      <a:pt x="1831" y="114"/>
                      <a:pt x="1811" y="166"/>
                      <a:pt x="1751" y="193"/>
                    </a:cubicBezTo>
                    <a:cubicBezTo>
                      <a:pt x="1653" y="238"/>
                      <a:pt x="1419" y="338"/>
                      <a:pt x="1319" y="379"/>
                    </a:cubicBezTo>
                    <a:cubicBezTo>
                      <a:pt x="1241" y="411"/>
                      <a:pt x="1163" y="444"/>
                      <a:pt x="1083" y="474"/>
                    </a:cubicBezTo>
                    <a:cubicBezTo>
                      <a:pt x="1057" y="484"/>
                      <a:pt x="1056" y="498"/>
                      <a:pt x="1065" y="517"/>
                    </a:cubicBezTo>
                    <a:cubicBezTo>
                      <a:pt x="1151" y="723"/>
                      <a:pt x="1239" y="927"/>
                      <a:pt x="1326" y="1133"/>
                    </a:cubicBezTo>
                    <a:cubicBezTo>
                      <a:pt x="1408" y="1328"/>
                      <a:pt x="1488" y="1525"/>
                      <a:pt x="1570" y="1720"/>
                    </a:cubicBezTo>
                    <a:cubicBezTo>
                      <a:pt x="1622" y="1846"/>
                      <a:pt x="1675" y="1972"/>
                      <a:pt x="1729" y="2097"/>
                    </a:cubicBezTo>
                    <a:cubicBezTo>
                      <a:pt x="1761" y="2171"/>
                      <a:pt x="1731" y="2260"/>
                      <a:pt x="1661" y="2291"/>
                    </a:cubicBezTo>
                    <a:cubicBezTo>
                      <a:pt x="1601" y="2318"/>
                      <a:pt x="1521" y="2283"/>
                      <a:pt x="1491" y="2213"/>
                    </a:cubicBezTo>
                    <a:cubicBezTo>
                      <a:pt x="1421" y="2050"/>
                      <a:pt x="1353" y="1886"/>
                      <a:pt x="1285" y="1723"/>
                    </a:cubicBezTo>
                    <a:cubicBezTo>
                      <a:pt x="1216" y="1559"/>
                      <a:pt x="1148" y="1396"/>
                      <a:pt x="1080" y="12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282F3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27"/>
              <p:cNvSpPr/>
              <p:nvPr/>
            </p:nvSpPr>
            <p:spPr>
              <a:xfrm>
                <a:off x="1685925" y="1109663"/>
                <a:ext cx="1157288" cy="1160463"/>
              </a:xfrm>
              <a:custGeom>
                <a:avLst/>
                <a:gdLst/>
                <a:ahLst/>
                <a:cxnLst/>
                <a:rect l="l" t="t" r="r" b="b"/>
                <a:pathLst>
                  <a:path w="486" h="483" extrusionOk="0">
                    <a:moveTo>
                      <a:pt x="479" y="244"/>
                    </a:moveTo>
                    <a:cubicBezTo>
                      <a:pt x="479" y="371"/>
                      <a:pt x="366" y="483"/>
                      <a:pt x="241" y="481"/>
                    </a:cubicBezTo>
                    <a:cubicBezTo>
                      <a:pt x="109" y="478"/>
                      <a:pt x="0" y="369"/>
                      <a:pt x="1" y="240"/>
                    </a:cubicBezTo>
                    <a:cubicBezTo>
                      <a:pt x="1" y="113"/>
                      <a:pt x="111" y="2"/>
                      <a:pt x="238" y="1"/>
                    </a:cubicBezTo>
                    <a:cubicBezTo>
                      <a:pt x="368" y="0"/>
                      <a:pt x="486" y="118"/>
                      <a:pt x="479" y="24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282F3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27"/>
              <p:cNvSpPr/>
              <p:nvPr/>
            </p:nvSpPr>
            <p:spPr>
              <a:xfrm>
                <a:off x="3060700" y="-196850"/>
                <a:ext cx="2325687" cy="4094161"/>
              </a:xfrm>
              <a:custGeom>
                <a:avLst/>
                <a:gdLst/>
                <a:ahLst/>
                <a:cxnLst/>
                <a:rect l="l" t="t" r="r" b="b"/>
                <a:pathLst>
                  <a:path w="977" h="1705" extrusionOk="0">
                    <a:moveTo>
                      <a:pt x="0" y="106"/>
                    </a:moveTo>
                    <a:cubicBezTo>
                      <a:pt x="19" y="158"/>
                      <a:pt x="19" y="158"/>
                      <a:pt x="19" y="158"/>
                    </a:cubicBezTo>
                    <a:cubicBezTo>
                      <a:pt x="285" y="61"/>
                      <a:pt x="626" y="326"/>
                      <a:pt x="772" y="730"/>
                    </a:cubicBezTo>
                    <a:cubicBezTo>
                      <a:pt x="919" y="1135"/>
                      <a:pt x="826" y="1552"/>
                      <a:pt x="559" y="1649"/>
                    </a:cubicBezTo>
                    <a:cubicBezTo>
                      <a:pt x="580" y="1705"/>
                      <a:pt x="580" y="1705"/>
                      <a:pt x="580" y="1705"/>
                    </a:cubicBezTo>
                    <a:cubicBezTo>
                      <a:pt x="871" y="1600"/>
                      <a:pt x="977" y="1156"/>
                      <a:pt x="817" y="714"/>
                    </a:cubicBezTo>
                    <a:cubicBezTo>
                      <a:pt x="656" y="273"/>
                      <a:pt x="291" y="0"/>
                      <a:pt x="0" y="10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282F3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27"/>
              <p:cNvSpPr/>
              <p:nvPr/>
            </p:nvSpPr>
            <p:spPr>
              <a:xfrm>
                <a:off x="3019425" y="57150"/>
                <a:ext cx="1422400" cy="3854450"/>
              </a:xfrm>
              <a:custGeom>
                <a:avLst/>
                <a:gdLst/>
                <a:ahLst/>
                <a:cxnLst/>
                <a:rect l="l" t="t" r="r" b="b"/>
                <a:pathLst>
                  <a:path w="896" h="2428" extrusionOk="0">
                    <a:moveTo>
                      <a:pt x="870" y="2428"/>
                    </a:moveTo>
                    <a:lnTo>
                      <a:pt x="896" y="2419"/>
                    </a:lnTo>
                    <a:lnTo>
                      <a:pt x="26" y="0"/>
                    </a:lnTo>
                    <a:lnTo>
                      <a:pt x="0" y="9"/>
                    </a:lnTo>
                    <a:lnTo>
                      <a:pt x="870" y="242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282F3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83" name="Google Shape;183;p27"/>
            <p:cNvCxnSpPr/>
            <p:nvPr/>
          </p:nvCxnSpPr>
          <p:spPr>
            <a:xfrm rot="10800000" flipH="1">
              <a:off x="1941951" y="3245588"/>
              <a:ext cx="1774800" cy="7467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4" name="Google Shape;184;p27"/>
            <p:cNvSpPr/>
            <p:nvPr/>
          </p:nvSpPr>
          <p:spPr>
            <a:xfrm rot="4080885">
              <a:off x="3583017" y="3070502"/>
              <a:ext cx="208351" cy="369183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27"/>
          <p:cNvSpPr/>
          <p:nvPr/>
        </p:nvSpPr>
        <p:spPr>
          <a:xfrm>
            <a:off x="7394604" y="5525087"/>
            <a:ext cx="1578000" cy="223200"/>
          </a:xfrm>
          <a:prstGeom prst="ellipse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7"/>
          <p:cNvSpPr/>
          <p:nvPr/>
        </p:nvSpPr>
        <p:spPr>
          <a:xfrm rot="-1754429">
            <a:off x="8359650" y="4656929"/>
            <a:ext cx="143712" cy="97652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/>
          <p:nvPr/>
        </p:nvSpPr>
        <p:spPr>
          <a:xfrm rot="1685861">
            <a:off x="7797266" y="5019242"/>
            <a:ext cx="120388" cy="59851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27"/>
          <p:cNvGrpSpPr/>
          <p:nvPr/>
        </p:nvGrpSpPr>
        <p:grpSpPr>
          <a:xfrm rot="709553">
            <a:off x="7370743" y="1970391"/>
            <a:ext cx="1363252" cy="3104522"/>
            <a:chOff x="6176100" y="2992625"/>
            <a:chExt cx="2086500" cy="2086500"/>
          </a:xfrm>
        </p:grpSpPr>
        <p:sp>
          <p:nvSpPr>
            <p:cNvPr id="189" name="Google Shape;189;p27"/>
            <p:cNvSpPr/>
            <p:nvPr/>
          </p:nvSpPr>
          <p:spPr>
            <a:xfrm>
              <a:off x="6176100" y="2992625"/>
              <a:ext cx="2086500" cy="2086500"/>
            </a:xfrm>
            <a:prstGeom prst="donut">
              <a:avLst>
                <a:gd name="adj" fmla="val 8909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282F3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6513918" y="3330443"/>
              <a:ext cx="1410900" cy="1410900"/>
            </a:xfrm>
            <a:prstGeom prst="donut">
              <a:avLst>
                <a:gd name="adj" fmla="val 1127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282F3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6840366" y="3646067"/>
              <a:ext cx="779700" cy="779700"/>
            </a:xfrm>
            <a:prstGeom prst="donut">
              <a:avLst>
                <a:gd name="adj" fmla="val 1751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282F3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7087293" y="3891549"/>
              <a:ext cx="285900" cy="285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27"/>
          <p:cNvSpPr txBox="1"/>
          <p:nvPr/>
        </p:nvSpPr>
        <p:spPr>
          <a:xfrm>
            <a:off x="3260897" y="3077434"/>
            <a:ext cx="882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414"/>
              </a:buClr>
              <a:buSzPts val="6000"/>
              <a:buFont typeface="Open Sans"/>
              <a:buNone/>
            </a:pPr>
            <a:r>
              <a:rPr lang="en-US" sz="6000" b="1" i="0" u="none" strike="noStrike" cap="none">
                <a:solidFill>
                  <a:srgbClr val="FCB414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000" b="1" i="0" u="none" strike="noStrike" cap="none">
              <a:solidFill>
                <a:srgbClr val="FCB4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7"/>
          <p:cNvSpPr txBox="1"/>
          <p:nvPr/>
        </p:nvSpPr>
        <p:spPr>
          <a:xfrm>
            <a:off x="3110144" y="605280"/>
            <a:ext cx="1032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1B4A"/>
              </a:buClr>
              <a:buSzPts val="6000"/>
              <a:buFont typeface="Open Sans"/>
              <a:buNone/>
            </a:pPr>
            <a:r>
              <a:rPr lang="en-US" sz="6000" b="1" i="0" u="none" strike="noStrike" cap="none">
                <a:solidFill>
                  <a:srgbClr val="CB1B4A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6000" b="1" i="0" u="none" strike="noStrike" cap="none">
              <a:solidFill>
                <a:srgbClr val="CB1B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3738200" y="694250"/>
            <a:ext cx="3045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Optimisez la gestion de vos documents contractuels</a:t>
            </a:r>
            <a:endParaRPr sz="7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6" name="Google Shape;196;p27"/>
          <p:cNvSpPr txBox="1"/>
          <p:nvPr/>
        </p:nvSpPr>
        <p:spPr>
          <a:xfrm>
            <a:off x="3921595" y="2026150"/>
            <a:ext cx="3186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Gagner du temps</a:t>
            </a:r>
            <a:endParaRPr sz="21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4182591" y="3262213"/>
            <a:ext cx="2371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None/>
            </a:pPr>
            <a:r>
              <a:rPr lang="en-US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réduire les erreurs</a:t>
            </a: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3184619" y="1841361"/>
            <a:ext cx="1032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AFB6"/>
              </a:buClr>
              <a:buSzPts val="6000"/>
              <a:buFont typeface="Open Sans"/>
              <a:buNone/>
            </a:pPr>
            <a:r>
              <a:rPr lang="en-US" sz="6000" b="1" i="0" u="none" strike="noStrike" cap="none">
                <a:solidFill>
                  <a:srgbClr val="42AFB6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6000" b="1" i="0" u="none" strike="noStrike" cap="none">
              <a:solidFill>
                <a:srgbClr val="42AF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27"/>
          <p:cNvGrpSpPr/>
          <p:nvPr/>
        </p:nvGrpSpPr>
        <p:grpSpPr>
          <a:xfrm rot="3933896">
            <a:off x="6589720" y="1130895"/>
            <a:ext cx="1564647" cy="926124"/>
            <a:chOff x="8419743" y="1020055"/>
            <a:chExt cx="1955391" cy="902944"/>
          </a:xfrm>
        </p:grpSpPr>
        <p:cxnSp>
          <p:nvCxnSpPr>
            <p:cNvPr id="200" name="Google Shape;200;p27"/>
            <p:cNvCxnSpPr/>
            <p:nvPr/>
          </p:nvCxnSpPr>
          <p:spPr>
            <a:xfrm rot="10800000" flipH="1">
              <a:off x="8419743" y="1176299"/>
              <a:ext cx="1774800" cy="7467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1" name="Google Shape;201;p27"/>
            <p:cNvSpPr/>
            <p:nvPr/>
          </p:nvSpPr>
          <p:spPr>
            <a:xfrm rot="4080885">
              <a:off x="10060809" y="1001213"/>
              <a:ext cx="208351" cy="369183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27"/>
          <p:cNvGrpSpPr/>
          <p:nvPr/>
        </p:nvGrpSpPr>
        <p:grpSpPr>
          <a:xfrm rot="2933622">
            <a:off x="6236651" y="2333954"/>
            <a:ext cx="1297035" cy="719085"/>
            <a:chOff x="8419743" y="1020055"/>
            <a:chExt cx="1955391" cy="902944"/>
          </a:xfrm>
        </p:grpSpPr>
        <p:cxnSp>
          <p:nvCxnSpPr>
            <p:cNvPr id="203" name="Google Shape;203;p27"/>
            <p:cNvCxnSpPr/>
            <p:nvPr/>
          </p:nvCxnSpPr>
          <p:spPr>
            <a:xfrm rot="10800000" flipH="1">
              <a:off x="8419743" y="1176299"/>
              <a:ext cx="1774800" cy="74670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4" name="Google Shape;204;p27"/>
            <p:cNvSpPr/>
            <p:nvPr/>
          </p:nvSpPr>
          <p:spPr>
            <a:xfrm rot="4080885">
              <a:off x="10060809" y="1001213"/>
              <a:ext cx="208351" cy="369183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27"/>
          <p:cNvGrpSpPr/>
          <p:nvPr/>
        </p:nvGrpSpPr>
        <p:grpSpPr>
          <a:xfrm rot="1925833">
            <a:off x="6500538" y="3377385"/>
            <a:ext cx="905278" cy="415860"/>
            <a:chOff x="8419743" y="1020055"/>
            <a:chExt cx="1955391" cy="902944"/>
          </a:xfrm>
        </p:grpSpPr>
        <p:cxnSp>
          <p:nvCxnSpPr>
            <p:cNvPr id="206" name="Google Shape;206;p27"/>
            <p:cNvCxnSpPr/>
            <p:nvPr/>
          </p:nvCxnSpPr>
          <p:spPr>
            <a:xfrm rot="10800000" flipH="1">
              <a:off x="8419743" y="1176299"/>
              <a:ext cx="1774800" cy="7467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7" name="Google Shape;207;p27"/>
            <p:cNvSpPr/>
            <p:nvPr/>
          </p:nvSpPr>
          <p:spPr>
            <a:xfrm rot="4080885">
              <a:off x="10060809" y="1001213"/>
              <a:ext cx="208351" cy="36918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27"/>
          <p:cNvSpPr txBox="1"/>
          <p:nvPr/>
        </p:nvSpPr>
        <p:spPr>
          <a:xfrm>
            <a:off x="3260897" y="4620946"/>
            <a:ext cx="882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414"/>
              </a:buClr>
              <a:buSzPts val="6000"/>
              <a:buFont typeface="Open Sans"/>
              <a:buNone/>
            </a:pPr>
            <a:r>
              <a:rPr lang="en-US" sz="6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7"/>
          <p:cNvGrpSpPr/>
          <p:nvPr/>
        </p:nvGrpSpPr>
        <p:grpSpPr>
          <a:xfrm rot="719319">
            <a:off x="7127771" y="4540276"/>
            <a:ext cx="398199" cy="480238"/>
            <a:chOff x="8419743" y="1020055"/>
            <a:chExt cx="1955391" cy="902944"/>
          </a:xfrm>
        </p:grpSpPr>
        <p:cxnSp>
          <p:nvCxnSpPr>
            <p:cNvPr id="210" name="Google Shape;210;p27"/>
            <p:cNvCxnSpPr/>
            <p:nvPr/>
          </p:nvCxnSpPr>
          <p:spPr>
            <a:xfrm rot="10800000" flipH="1">
              <a:off x="8419743" y="1176299"/>
              <a:ext cx="1774800" cy="746700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1" name="Google Shape;211;p27"/>
            <p:cNvSpPr/>
            <p:nvPr/>
          </p:nvSpPr>
          <p:spPr>
            <a:xfrm rot="4080885">
              <a:off x="10060809" y="1001213"/>
              <a:ext cx="208351" cy="369183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2" name="Google Shape;212;p27"/>
          <p:cNvSpPr txBox="1"/>
          <p:nvPr/>
        </p:nvSpPr>
        <p:spPr>
          <a:xfrm>
            <a:off x="3845550" y="4781125"/>
            <a:ext cx="3338100" cy="8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Sécurisez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vos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données et </a:t>
            </a: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vos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échanges</a:t>
            </a:r>
            <a:endParaRPr sz="21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215300" y="1710050"/>
            <a:ext cx="3045600" cy="11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Quels sont les avantages de l'utilisation de GESDOC ?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 txBox="1">
            <a:spLocks noGrp="1"/>
          </p:cNvSpPr>
          <p:nvPr>
            <p:ph type="body" idx="1"/>
          </p:nvPr>
        </p:nvSpPr>
        <p:spPr>
          <a:xfrm>
            <a:off x="173700" y="1310600"/>
            <a:ext cx="8796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lt1"/>
                </a:solidFill>
              </a:rPr>
              <a:t>📁 </a:t>
            </a:r>
            <a:r>
              <a:rPr lang="en-US" sz="3000" b="1" dirty="0" err="1">
                <a:solidFill>
                  <a:schemeClr val="lt1"/>
                </a:solidFill>
              </a:rPr>
              <a:t>Archivage</a:t>
            </a:r>
            <a:r>
              <a:rPr lang="en-US" sz="3000" b="1" dirty="0">
                <a:solidFill>
                  <a:schemeClr val="lt1"/>
                </a:solidFill>
              </a:rPr>
              <a:t> des documents : liens </a:t>
            </a:r>
            <a:r>
              <a:rPr lang="en-US" sz="3000" b="1" dirty="0" err="1">
                <a:solidFill>
                  <a:schemeClr val="lt1"/>
                </a:solidFill>
              </a:rPr>
              <a:t>locaux</a:t>
            </a:r>
            <a:r>
              <a:rPr lang="en-US" sz="3000" b="1" dirty="0">
                <a:solidFill>
                  <a:schemeClr val="lt1"/>
                </a:solidFill>
              </a:rPr>
              <a:t> </a:t>
            </a:r>
            <a:r>
              <a:rPr lang="en-US" sz="3000" b="1" dirty="0" err="1">
                <a:solidFill>
                  <a:schemeClr val="lt1"/>
                </a:solidFill>
              </a:rPr>
              <a:t>ou</a:t>
            </a:r>
            <a:r>
              <a:rPr lang="en-US" sz="3000" b="1" dirty="0">
                <a:solidFill>
                  <a:schemeClr val="lt1"/>
                </a:solidFill>
              </a:rPr>
              <a:t> sur </a:t>
            </a:r>
            <a:r>
              <a:rPr lang="en-US" sz="3000" b="1" dirty="0" smtClean="0">
                <a:solidFill>
                  <a:schemeClr val="lt1"/>
                </a:solidFill>
              </a:rPr>
              <a:t>Drive et base de données intégrée en local</a:t>
            </a:r>
            <a:endParaRPr sz="30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 b="1" dirty="0" smtClean="0">
                <a:solidFill>
                  <a:schemeClr val="lt1"/>
                </a:solidFill>
              </a:rPr>
              <a:t>🔔 </a:t>
            </a:r>
            <a:r>
              <a:rPr lang="en-US" sz="3000" b="1" dirty="0">
                <a:solidFill>
                  <a:schemeClr val="lt1"/>
                </a:solidFill>
              </a:rPr>
              <a:t>Notifications </a:t>
            </a:r>
            <a:r>
              <a:rPr lang="en-US" sz="3000" b="1" dirty="0" err="1">
                <a:solidFill>
                  <a:schemeClr val="lt1"/>
                </a:solidFill>
              </a:rPr>
              <a:t>intelligentes</a:t>
            </a:r>
            <a:r>
              <a:rPr lang="en-US" sz="3000" b="1" dirty="0">
                <a:solidFill>
                  <a:schemeClr val="lt1"/>
                </a:solidFill>
              </a:rPr>
              <a:t> : </a:t>
            </a:r>
            <a:r>
              <a:rPr lang="en-US" sz="3000" b="1" dirty="0" err="1">
                <a:solidFill>
                  <a:schemeClr val="lt1"/>
                </a:solidFill>
              </a:rPr>
              <a:t>Alertes</a:t>
            </a:r>
            <a:r>
              <a:rPr lang="en-US" sz="3000" b="1" dirty="0">
                <a:solidFill>
                  <a:schemeClr val="lt1"/>
                </a:solidFill>
              </a:rPr>
              <a:t> </a:t>
            </a:r>
            <a:r>
              <a:rPr lang="en-US" sz="3000" b="1" dirty="0" err="1">
                <a:solidFill>
                  <a:schemeClr val="lt1"/>
                </a:solidFill>
              </a:rPr>
              <a:t>automatiques</a:t>
            </a:r>
            <a:endParaRPr sz="30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lt1"/>
                </a:solidFill>
              </a:rPr>
              <a:t>       en </a:t>
            </a:r>
            <a:r>
              <a:rPr lang="en-US" sz="3000" b="1" dirty="0" err="1">
                <a:solidFill>
                  <a:schemeClr val="lt1"/>
                </a:solidFill>
              </a:rPr>
              <a:t>cas</a:t>
            </a:r>
            <a:r>
              <a:rPr lang="en-US" sz="3000" b="1" dirty="0">
                <a:solidFill>
                  <a:schemeClr val="lt1"/>
                </a:solidFill>
              </a:rPr>
              <a:t> de fin de </a:t>
            </a:r>
            <a:r>
              <a:rPr lang="en-US" sz="3000" b="1" dirty="0" err="1">
                <a:solidFill>
                  <a:schemeClr val="lt1"/>
                </a:solidFill>
              </a:rPr>
              <a:t>contrat</a:t>
            </a:r>
            <a:r>
              <a:rPr lang="en-US" sz="3000" b="1" dirty="0">
                <a:solidFill>
                  <a:schemeClr val="lt1"/>
                </a:solidFill>
              </a:rPr>
              <a:t>, </a:t>
            </a:r>
            <a:r>
              <a:rPr lang="en-US" sz="3000" b="1" dirty="0" smtClean="0">
                <a:solidFill>
                  <a:schemeClr val="lt1"/>
                </a:solidFill>
              </a:rPr>
              <a:t>configurable</a:t>
            </a:r>
          </a:p>
          <a:p>
            <a:pPr marL="342900" indent="0">
              <a:spcBef>
                <a:spcPts val="640"/>
              </a:spcBef>
              <a:buNone/>
            </a:pPr>
            <a:r>
              <a:rPr lang="en-US" sz="2800" b="1" dirty="0">
                <a:solidFill>
                  <a:schemeClr val="lt1"/>
                </a:solidFill>
              </a:rPr>
              <a:t>🗓</a:t>
            </a:r>
            <a:r>
              <a:rPr lang="en-US" sz="2800" b="1" dirty="0" smtClean="0">
                <a:solidFill>
                  <a:schemeClr val="lt1"/>
                </a:solidFill>
              </a:rPr>
              <a:t>️</a:t>
            </a:r>
          </a:p>
          <a:p>
            <a:pPr marL="342900" indent="0">
              <a:spcBef>
                <a:spcPts val="640"/>
              </a:spcBef>
              <a:buNone/>
            </a:pPr>
            <a:r>
              <a:rPr lang="en-US" sz="2800" b="1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Date signature et date </a:t>
            </a:r>
            <a:r>
              <a:rPr lang="en-US" sz="2800" b="1" dirty="0" err="1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d’expiration</a:t>
            </a:r>
            <a:endParaRPr sz="2575" b="1" dirty="0" smtClean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lt1"/>
              </a:solidFill>
            </a:endParaRPr>
          </a:p>
        </p:txBody>
      </p:sp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4920" b="1">
                <a:solidFill>
                  <a:schemeClr val="lt1"/>
                </a:solidFill>
              </a:rPr>
              <a:t>Caractéristiques 1/3</a:t>
            </a:r>
            <a:endParaRPr sz="3659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5000" b="1">
                <a:solidFill>
                  <a:schemeClr val="lt1"/>
                </a:solidFill>
              </a:rPr>
              <a:t>Caractéristiques 2/3</a:t>
            </a:r>
            <a:endParaRPr/>
          </a:p>
        </p:txBody>
      </p:sp>
      <p:sp>
        <p:nvSpPr>
          <p:cNvPr id="225" name="Google Shape;225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🔄</a:t>
            </a:r>
            <a:r>
              <a:rPr lang="en-US" sz="3200" b="1" dirty="0">
                <a:solidFill>
                  <a:schemeClr val="lt1"/>
                </a:solidFill>
              </a:rPr>
              <a:t> </a:t>
            </a:r>
            <a:r>
              <a:rPr lang="en-US" sz="3200" b="1" dirty="0" err="1">
                <a:solidFill>
                  <a:schemeClr val="lt1"/>
                </a:solidFill>
              </a:rPr>
              <a:t>Renouvellement</a:t>
            </a:r>
            <a:r>
              <a:rPr lang="en-US" sz="3200" b="1" dirty="0">
                <a:solidFill>
                  <a:schemeClr val="lt1"/>
                </a:solidFill>
              </a:rPr>
              <a:t> et </a:t>
            </a:r>
            <a:r>
              <a:rPr lang="en-US" sz="3200" b="1" dirty="0" err="1">
                <a:solidFill>
                  <a:schemeClr val="lt1"/>
                </a:solidFill>
              </a:rPr>
              <a:t>résiliation</a:t>
            </a:r>
            <a:r>
              <a:rPr lang="en-US" sz="3200" b="1" dirty="0">
                <a:solidFill>
                  <a:schemeClr val="lt1"/>
                </a:solidFill>
              </a:rPr>
              <a:t> du </a:t>
            </a:r>
            <a:r>
              <a:rPr lang="en-US" sz="3200" b="1" dirty="0" err="1">
                <a:solidFill>
                  <a:schemeClr val="lt1"/>
                </a:solidFill>
              </a:rPr>
              <a:t>contrat</a:t>
            </a:r>
            <a:endParaRPr sz="3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b="1" dirty="0">
                <a:solidFill>
                  <a:schemeClr val="lt1"/>
                </a:solidFill>
              </a:rPr>
              <a:t>📝 Historique complet du </a:t>
            </a:r>
            <a:r>
              <a:rPr lang="en-US" sz="3200" b="1" dirty="0" err="1">
                <a:solidFill>
                  <a:schemeClr val="lt1"/>
                </a:solidFill>
              </a:rPr>
              <a:t>contrat</a:t>
            </a:r>
            <a:endParaRPr sz="3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b="1" dirty="0">
                <a:solidFill>
                  <a:schemeClr val="lt1"/>
                </a:solidFill>
              </a:rPr>
              <a:t>🔐 </a:t>
            </a:r>
            <a:r>
              <a:rPr lang="en-US" sz="3200" b="1" dirty="0" err="1">
                <a:solidFill>
                  <a:schemeClr val="lt1"/>
                </a:solidFill>
              </a:rPr>
              <a:t>Verrouillage</a:t>
            </a:r>
            <a:r>
              <a:rPr lang="en-US" sz="3200" b="1" dirty="0">
                <a:solidFill>
                  <a:schemeClr val="lt1"/>
                </a:solidFill>
              </a:rPr>
              <a:t> par badge et mot de </a:t>
            </a:r>
            <a:r>
              <a:rPr lang="en-US" sz="3200" b="1" dirty="0" err="1" smtClean="0">
                <a:solidFill>
                  <a:schemeClr val="lt1"/>
                </a:solidFill>
              </a:rPr>
              <a:t>passe</a:t>
            </a:r>
            <a:r>
              <a:rPr lang="en-US" sz="3200" b="1" dirty="0" smtClean="0">
                <a:solidFill>
                  <a:schemeClr val="lt1"/>
                </a:solidFill>
              </a:rPr>
              <a:t> au </a:t>
            </a:r>
            <a:r>
              <a:rPr lang="en-US" sz="3200" b="1" dirty="0" err="1" smtClean="0">
                <a:solidFill>
                  <a:schemeClr val="lt1"/>
                </a:solidFill>
              </a:rPr>
              <a:t>choix</a:t>
            </a:r>
            <a:endParaRPr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5000" b="1">
                <a:solidFill>
                  <a:schemeClr val="lt1"/>
                </a:solidFill>
              </a:rPr>
              <a:t>Caractéristiques 3/3</a:t>
            </a:r>
            <a:endParaRPr sz="5000" b="1">
              <a:solidFill>
                <a:schemeClr val="lt1"/>
              </a:solidFill>
            </a:endParaRPr>
          </a:p>
        </p:txBody>
      </p:sp>
      <p:sp>
        <p:nvSpPr>
          <p:cNvPr id="231" name="Google Shape;231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📊</a:t>
            </a:r>
            <a:r>
              <a:rPr lang="en-US" sz="3200" b="1" dirty="0">
                <a:solidFill>
                  <a:schemeClr val="lt1"/>
                </a:solidFill>
              </a:rPr>
              <a:t> Comparaison de contrats (</a:t>
            </a:r>
            <a:r>
              <a:rPr lang="en-US" sz="3200" b="1" dirty="0" err="1">
                <a:solidFill>
                  <a:schemeClr val="lt1"/>
                </a:solidFill>
              </a:rPr>
              <a:t>suivi</a:t>
            </a:r>
            <a:r>
              <a:rPr lang="en-US" sz="3200" b="1" dirty="0">
                <a:solidFill>
                  <a:schemeClr val="lt1"/>
                </a:solidFill>
              </a:rPr>
              <a:t> des modifications)</a:t>
            </a:r>
            <a:endParaRPr sz="32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</a:rPr>
              <a:t>🧾 Conversion de documents (Word, PDF,</a:t>
            </a:r>
            <a:endParaRPr sz="32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</a:rPr>
              <a:t>JPG/PNG, PPTX)</a:t>
            </a:r>
            <a:endParaRPr sz="32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</a:rPr>
              <a:t>🌍 </a:t>
            </a:r>
            <a:r>
              <a:rPr lang="en-US" sz="3200" b="1" dirty="0" err="1">
                <a:solidFill>
                  <a:schemeClr val="lt1"/>
                </a:solidFill>
              </a:rPr>
              <a:t>Traduction</a:t>
            </a:r>
            <a:r>
              <a:rPr lang="en-US" sz="3200" b="1" dirty="0">
                <a:solidFill>
                  <a:schemeClr val="lt1"/>
                </a:solidFill>
              </a:rPr>
              <a:t> </a:t>
            </a:r>
            <a:r>
              <a:rPr lang="en-US" sz="3200" b="1" dirty="0" err="1">
                <a:solidFill>
                  <a:schemeClr val="lt1"/>
                </a:solidFill>
              </a:rPr>
              <a:t>multilingue</a:t>
            </a:r>
            <a:r>
              <a:rPr lang="en-US" sz="3200" b="1" dirty="0">
                <a:solidFill>
                  <a:schemeClr val="lt1"/>
                </a:solidFill>
              </a:rPr>
              <a:t> (FR, EN, ES, DE, IT,</a:t>
            </a:r>
            <a:endParaRPr sz="32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</a:rPr>
              <a:t>RU, AR, WO, SW)</a:t>
            </a:r>
            <a:endParaRPr sz="3200"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</a:rPr>
              <a:t>☁️ </a:t>
            </a:r>
            <a:r>
              <a:rPr lang="en-US" sz="3200" b="1" dirty="0" err="1">
                <a:solidFill>
                  <a:schemeClr val="lt1"/>
                </a:solidFill>
              </a:rPr>
              <a:t>Sauvegarde</a:t>
            </a:r>
            <a:r>
              <a:rPr lang="en-US" sz="3200" b="1" dirty="0">
                <a:solidFill>
                  <a:schemeClr val="lt1"/>
                </a:solidFill>
              </a:rPr>
              <a:t> via le </a:t>
            </a:r>
            <a:r>
              <a:rPr lang="en-US" sz="3200" b="1" dirty="0" err="1">
                <a:solidFill>
                  <a:schemeClr val="lt1"/>
                </a:solidFill>
              </a:rPr>
              <a:t>disque</a:t>
            </a:r>
            <a:r>
              <a:rPr lang="en-US" sz="3200" b="1" dirty="0">
                <a:solidFill>
                  <a:schemeClr val="lt1"/>
                </a:solidFill>
              </a:rPr>
              <a:t> local </a:t>
            </a:r>
            <a:r>
              <a:rPr lang="en-US" sz="3200" b="1" dirty="0" err="1">
                <a:solidFill>
                  <a:schemeClr val="lt1"/>
                </a:solidFill>
              </a:rPr>
              <a:t>ou</a:t>
            </a:r>
            <a:r>
              <a:rPr lang="en-US" sz="3200" b="1" dirty="0">
                <a:solidFill>
                  <a:schemeClr val="lt1"/>
                </a:solidFill>
              </a:rPr>
              <a:t> le </a:t>
            </a:r>
            <a:r>
              <a:rPr lang="en-US" b="1" dirty="0" smtClean="0">
                <a:solidFill>
                  <a:schemeClr val="lt1"/>
                </a:solidFill>
              </a:rPr>
              <a:t>cloud</a:t>
            </a:r>
            <a:endParaRPr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/>
          <p:nvPr/>
        </p:nvSpPr>
        <p:spPr>
          <a:xfrm rot="-6838086">
            <a:off x="5081961" y="1545018"/>
            <a:ext cx="310909" cy="787692"/>
          </a:xfrm>
          <a:prstGeom prst="triangle">
            <a:avLst>
              <a:gd name="adj" fmla="val 7058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1"/>
          <p:cNvSpPr/>
          <p:nvPr/>
        </p:nvSpPr>
        <p:spPr>
          <a:xfrm rot="-4516689">
            <a:off x="5983248" y="3973826"/>
            <a:ext cx="322280" cy="679782"/>
          </a:xfrm>
          <a:prstGeom prst="triangle">
            <a:avLst>
              <a:gd name="adj" fmla="val 7058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1"/>
          <p:cNvSpPr/>
          <p:nvPr/>
        </p:nvSpPr>
        <p:spPr>
          <a:xfrm rot="4294928">
            <a:off x="2957425" y="4461143"/>
            <a:ext cx="318094" cy="876666"/>
          </a:xfrm>
          <a:prstGeom prst="triangle">
            <a:avLst>
              <a:gd name="adj" fmla="val 70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1"/>
          <p:cNvSpPr/>
          <p:nvPr/>
        </p:nvSpPr>
        <p:spPr>
          <a:xfrm rot="5284410">
            <a:off x="2686450" y="3267339"/>
            <a:ext cx="330187" cy="653048"/>
          </a:xfrm>
          <a:prstGeom prst="triangle">
            <a:avLst>
              <a:gd name="adj" fmla="val 70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1"/>
          <p:cNvSpPr/>
          <p:nvPr/>
        </p:nvSpPr>
        <p:spPr>
          <a:xfrm rot="6280215">
            <a:off x="2868192" y="1920784"/>
            <a:ext cx="322204" cy="669325"/>
          </a:xfrm>
          <a:prstGeom prst="triangle">
            <a:avLst>
              <a:gd name="adj" fmla="val 7058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3219450" y="1900388"/>
            <a:ext cx="2562300" cy="3416400"/>
          </a:xfrm>
          <a:prstGeom prst="ellipse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342900" y="6349245"/>
            <a:ext cx="852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"/>
              <a:buNone/>
            </a:pPr>
            <a:r>
              <a:rPr lang="en-US" sz="1800" b="0" i="0" u="none" strike="noStrike" cap="none">
                <a:solidFill>
                  <a:srgbClr val="A5A5A5"/>
                </a:solidFill>
                <a:latin typeface="Noto Sans"/>
                <a:ea typeface="Noto Sans"/>
                <a:cs typeface="Noto Sans"/>
                <a:sym typeface="Noto Sans"/>
              </a:rPr>
              <a:t>www.</a:t>
            </a:r>
            <a:r>
              <a:rPr lang="en-US" sz="1800">
                <a:solidFill>
                  <a:srgbClr val="A5A5A5"/>
                </a:solidFill>
                <a:latin typeface="Noto Sans"/>
                <a:ea typeface="Noto Sans"/>
                <a:cs typeface="Noto Sans"/>
                <a:sym typeface="Noto Sans"/>
              </a:rPr>
              <a:t>grafticsn</a:t>
            </a:r>
            <a:r>
              <a:rPr lang="en-US" sz="1800" b="0" i="0" u="none" strike="noStrike" cap="none">
                <a:solidFill>
                  <a:srgbClr val="A5A5A5"/>
                </a:solidFill>
                <a:latin typeface="Noto Sans"/>
                <a:ea typeface="Noto Sans"/>
                <a:cs typeface="Noto Sans"/>
                <a:sym typeface="Noto Sans"/>
              </a:rPr>
              <a:t>.com</a:t>
            </a:r>
            <a:endParaRPr/>
          </a:p>
        </p:txBody>
      </p:sp>
      <p:sp>
        <p:nvSpPr>
          <p:cNvPr id="243" name="Google Shape;243;p31"/>
          <p:cNvSpPr/>
          <p:nvPr/>
        </p:nvSpPr>
        <p:spPr>
          <a:xfrm>
            <a:off x="617355" y="2996888"/>
            <a:ext cx="2014800" cy="1255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64225" y="4759675"/>
            <a:ext cx="3330900" cy="1606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1"/>
          <p:cNvSpPr/>
          <p:nvPr/>
        </p:nvSpPr>
        <p:spPr>
          <a:xfrm>
            <a:off x="819150" y="1404308"/>
            <a:ext cx="2014800" cy="12555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/>
          <p:nvPr/>
        </p:nvSpPr>
        <p:spPr>
          <a:xfrm>
            <a:off x="3457575" y="2208842"/>
            <a:ext cx="2085900" cy="2781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1"/>
          <p:cNvSpPr/>
          <p:nvPr/>
        </p:nvSpPr>
        <p:spPr>
          <a:xfrm>
            <a:off x="5193945" y="1265306"/>
            <a:ext cx="2350200" cy="79674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1"/>
          <p:cNvSpPr/>
          <p:nvPr/>
        </p:nvSpPr>
        <p:spPr>
          <a:xfrm>
            <a:off x="5960151" y="2220088"/>
            <a:ext cx="2014800" cy="1577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/>
          <p:nvPr/>
        </p:nvSpPr>
        <p:spPr>
          <a:xfrm>
            <a:off x="6175975" y="4018706"/>
            <a:ext cx="2014500" cy="87529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184200" y="4894000"/>
            <a:ext cx="33309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Verrouillage des documents</a:t>
            </a:r>
            <a:endParaRPr sz="17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avec badge intégré Protection des PDF par mot de passe</a:t>
            </a:r>
            <a:endParaRPr sz="17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protégé par mot de passe</a:t>
            </a:r>
            <a:endParaRPr sz="1000" b="1">
              <a:solidFill>
                <a:schemeClr val="dk1"/>
              </a:solidFill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1"/>
          <p:cNvSpPr txBox="1"/>
          <p:nvPr/>
        </p:nvSpPr>
        <p:spPr>
          <a:xfrm>
            <a:off x="571500" y="3024338"/>
            <a:ext cx="2178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Rappels automatisés par courrier électronique</a:t>
            </a:r>
            <a:endParaRPr sz="800" b="1" i="0" u="none" strike="noStrike" cap="none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2" name="Google Shape;252;p31"/>
          <p:cNvSpPr txBox="1"/>
          <p:nvPr/>
        </p:nvSpPr>
        <p:spPr>
          <a:xfrm>
            <a:off x="674053" y="1708800"/>
            <a:ext cx="2014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Centralisation des documents</a:t>
            </a:r>
            <a:endParaRPr sz="800" b="1" i="0" u="none" strike="noStrike" cap="none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3" name="Google Shape;253;p31"/>
          <p:cNvSpPr txBox="1"/>
          <p:nvPr/>
        </p:nvSpPr>
        <p:spPr>
          <a:xfrm>
            <a:off x="5134550" y="1332968"/>
            <a:ext cx="2484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Historique complet des documents</a:t>
            </a:r>
            <a:endParaRPr sz="800" b="1" i="0" u="none" strike="noStrike" cap="none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5833025" y="2283269"/>
            <a:ext cx="2178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 dirty="0" err="1">
                <a:solidFill>
                  <a:schemeClr val="lt1"/>
                </a:solidFill>
              </a:rPr>
              <a:t>Traduction</a:t>
            </a:r>
            <a:r>
              <a:rPr lang="en-US" sz="1300" b="1" dirty="0">
                <a:solidFill>
                  <a:schemeClr val="lt1"/>
                </a:solidFill>
              </a:rPr>
              <a:t> </a:t>
            </a:r>
            <a:r>
              <a:rPr lang="en-US" sz="1300" b="1" dirty="0" err="1">
                <a:solidFill>
                  <a:schemeClr val="lt1"/>
                </a:solidFill>
              </a:rPr>
              <a:t>instantanée</a:t>
            </a:r>
            <a:r>
              <a:rPr lang="en-US" sz="1300" b="1" dirty="0">
                <a:solidFill>
                  <a:schemeClr val="lt1"/>
                </a:solidFill>
              </a:rPr>
              <a:t> du </a:t>
            </a:r>
            <a:r>
              <a:rPr lang="en-US" sz="1300" b="1" dirty="0" err="1">
                <a:solidFill>
                  <a:schemeClr val="lt1"/>
                </a:solidFill>
              </a:rPr>
              <a:t>texte</a:t>
            </a:r>
            <a:r>
              <a:rPr lang="en-US" sz="1300" dirty="0">
                <a:solidFill>
                  <a:schemeClr val="lt1"/>
                </a:solidFill>
              </a:rPr>
              <a:t> : </a:t>
            </a:r>
            <a:r>
              <a:rPr lang="en-US" sz="1300" b="1" dirty="0" err="1">
                <a:solidFill>
                  <a:schemeClr val="lt1"/>
                </a:solidFill>
              </a:rPr>
              <a:t>Français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anglais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espagnol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allemand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italien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russe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arabe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wolof</a:t>
            </a:r>
            <a:r>
              <a:rPr lang="en-US" sz="1300" b="1" dirty="0">
                <a:solidFill>
                  <a:schemeClr val="lt1"/>
                </a:solidFill>
              </a:rPr>
              <a:t>, </a:t>
            </a:r>
            <a:r>
              <a:rPr lang="en-US" sz="1300" b="1" dirty="0" err="1">
                <a:solidFill>
                  <a:schemeClr val="lt1"/>
                </a:solidFill>
              </a:rPr>
              <a:t>swahili</a:t>
            </a: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255" name="Google Shape;255;p31"/>
          <p:cNvSpPr txBox="1"/>
          <p:nvPr/>
        </p:nvSpPr>
        <p:spPr>
          <a:xfrm>
            <a:off x="6104575" y="4044782"/>
            <a:ext cx="2085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Accessibilité au cloud</a:t>
            </a:r>
            <a:endParaRPr sz="1200" b="1" i="0" strike="noStrike" cap="none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6" name="Google Shape;256;p31"/>
          <p:cNvSpPr/>
          <p:nvPr/>
        </p:nvSpPr>
        <p:spPr>
          <a:xfrm rot="-5400000">
            <a:off x="5810447" y="2807347"/>
            <a:ext cx="281092" cy="497025"/>
          </a:xfrm>
          <a:prstGeom prst="triangle">
            <a:avLst>
              <a:gd name="adj" fmla="val 70581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31" title="logo_33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0150" y="2875760"/>
            <a:ext cx="1783925" cy="110649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1"/>
          <p:cNvSpPr txBox="1"/>
          <p:nvPr/>
        </p:nvSpPr>
        <p:spPr>
          <a:xfrm>
            <a:off x="2890050" y="233125"/>
            <a:ext cx="4910700" cy="599400"/>
          </a:xfrm>
          <a:prstGeom prst="rect">
            <a:avLst/>
          </a:prstGeom>
          <a:noFill/>
          <a:ln>
            <a:noFill/>
          </a:ln>
          <a:effectLst>
            <a:outerShdw blurRad="57150" dist="19050" dir="7920000" algn="bl" rotWithShape="0">
              <a:srgbClr val="000000">
                <a:alpha val="7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FONCTION SPÉCIALE</a:t>
            </a:r>
            <a:endParaRPr sz="3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37;p31"/>
          <p:cNvSpPr/>
          <p:nvPr/>
        </p:nvSpPr>
        <p:spPr>
          <a:xfrm rot="17965329">
            <a:off x="5535072" y="4832895"/>
            <a:ext cx="322280" cy="679782"/>
          </a:xfrm>
          <a:prstGeom prst="triangle">
            <a:avLst>
              <a:gd name="adj" fmla="val 70581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49;p31"/>
          <p:cNvSpPr/>
          <p:nvPr/>
        </p:nvSpPr>
        <p:spPr>
          <a:xfrm>
            <a:off x="5778690" y="5119761"/>
            <a:ext cx="2411784" cy="87529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55;p31"/>
          <p:cNvSpPr txBox="1"/>
          <p:nvPr/>
        </p:nvSpPr>
        <p:spPr>
          <a:xfrm>
            <a:off x="5660451" y="5147016"/>
            <a:ext cx="270102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Base de données cloud intégrée</a:t>
            </a:r>
            <a:endParaRPr sz="1200" b="1" i="0" strike="noStrike" cap="none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>
            <a:spLocks noGrp="1"/>
          </p:cNvSpPr>
          <p:nvPr>
            <p:ph type="subTitle" idx="1"/>
          </p:nvPr>
        </p:nvSpPr>
        <p:spPr>
          <a:xfrm>
            <a:off x="1305775" y="1806425"/>
            <a:ext cx="64008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</a:rPr>
              <a:t>Voici un bref aperçu de GESDOC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264" name="Google Shape;264;p32"/>
          <p:cNvSpPr/>
          <p:nvPr/>
        </p:nvSpPr>
        <p:spPr>
          <a:xfrm>
            <a:off x="4185875" y="3501400"/>
            <a:ext cx="302700" cy="1605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7376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3" title="Capture d’écran 2025-05-20 à 01.18.04.png"/>
          <p:cNvPicPr preferRelativeResize="0"/>
          <p:nvPr/>
        </p:nvPicPr>
        <p:blipFill rotWithShape="1">
          <a:blip r:embed="rId3">
            <a:alphaModFix/>
          </a:blip>
          <a:srcRect t="17529" b="17522"/>
          <a:stretch/>
        </p:blipFill>
        <p:spPr>
          <a:xfrm>
            <a:off x="1026725" y="1070400"/>
            <a:ext cx="6871151" cy="359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 txBox="1"/>
          <p:nvPr/>
        </p:nvSpPr>
        <p:spPr>
          <a:xfrm>
            <a:off x="934600" y="4668325"/>
            <a:ext cx="6963300" cy="12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Page de connexion au GESDOC avec système d'authentification à deux facteurs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>
            <a:spLocks noGrp="1"/>
          </p:cNvSpPr>
          <p:nvPr>
            <p:ph type="ctrTitle"/>
          </p:nvPr>
        </p:nvSpPr>
        <p:spPr>
          <a:xfrm>
            <a:off x="770350" y="1011550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Connexion sécurisée avec authentification à deux facteurs</a:t>
            </a:r>
            <a:endParaRPr sz="1600" b="1"/>
          </a:p>
        </p:txBody>
      </p:sp>
      <p:pic>
        <p:nvPicPr>
          <p:cNvPr id="276" name="Google Shape;276;p34" title="Capture d’écran 2025-05-20 à 01.18.4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250" y="2145600"/>
            <a:ext cx="5359124" cy="388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>
            <a:spLocks noGrp="1"/>
          </p:cNvSpPr>
          <p:nvPr>
            <p:ph type="ctrTitle"/>
          </p:nvPr>
        </p:nvSpPr>
        <p:spPr>
          <a:xfrm>
            <a:off x="838225" y="0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/>
              <a:t>Caractéristiques</a:t>
            </a:r>
            <a:endParaRPr sz="2700" b="1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3" y="1212357"/>
            <a:ext cx="8610625" cy="49836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>
            <a:spLocks noGrp="1"/>
          </p:cNvSpPr>
          <p:nvPr>
            <p:ph type="ctrTitle"/>
          </p:nvPr>
        </p:nvSpPr>
        <p:spPr>
          <a:xfrm>
            <a:off x="685800" y="76975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/>
              <a:t>Interface d'archivage</a:t>
            </a:r>
            <a:endParaRPr sz="2600" b="1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4237"/>
            <a:ext cx="9144000" cy="49378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"/>
          <p:cNvSpPr txBox="1">
            <a:spLocks noGrp="1"/>
          </p:cNvSpPr>
          <p:nvPr>
            <p:ph type="ctrTitle"/>
          </p:nvPr>
        </p:nvSpPr>
        <p:spPr>
          <a:xfrm>
            <a:off x="396200" y="76975"/>
            <a:ext cx="8120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/>
              <a:t>Système de notification intelligent</a:t>
            </a:r>
            <a:endParaRPr sz="2700" b="1"/>
          </a:p>
        </p:txBody>
      </p:sp>
      <p:pic>
        <p:nvPicPr>
          <p:cNvPr id="296" name="Google Shape;296;p37" title="Capture d’écran 2025-05-20 à 01.32.2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26000"/>
            <a:ext cx="8839199" cy="2209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7" name="Google Shape;297;p37"/>
          <p:cNvGrpSpPr/>
          <p:nvPr/>
        </p:nvGrpSpPr>
        <p:grpSpPr>
          <a:xfrm>
            <a:off x="152400" y="2133750"/>
            <a:ext cx="8839199" cy="2068618"/>
            <a:chOff x="152400" y="2133750"/>
            <a:chExt cx="8839199" cy="2068618"/>
          </a:xfrm>
        </p:grpSpPr>
        <p:pic>
          <p:nvPicPr>
            <p:cNvPr id="298" name="Google Shape;298;p37" title="Capture d’écran 2025-05-20 à 01.32.58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2400" y="2133750"/>
              <a:ext cx="8839199" cy="2068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37"/>
            <p:cNvSpPr/>
            <p:nvPr/>
          </p:nvSpPr>
          <p:spPr>
            <a:xfrm>
              <a:off x="4386275" y="2735975"/>
              <a:ext cx="609600" cy="108300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7"/>
            <p:cNvSpPr/>
            <p:nvPr/>
          </p:nvSpPr>
          <p:spPr>
            <a:xfrm>
              <a:off x="4429125" y="3236550"/>
              <a:ext cx="548100" cy="108300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1" name="Google Shape;301;p37"/>
          <p:cNvGrpSpPr/>
          <p:nvPr/>
        </p:nvGrpSpPr>
        <p:grpSpPr>
          <a:xfrm>
            <a:off x="2251050" y="4315268"/>
            <a:ext cx="4410696" cy="2350832"/>
            <a:chOff x="2251050" y="4315268"/>
            <a:chExt cx="4410696" cy="2350832"/>
          </a:xfrm>
        </p:grpSpPr>
        <p:pic>
          <p:nvPicPr>
            <p:cNvPr id="302" name="Google Shape;302;p37" title="Capture d’écran 2025-05-20 à 01.38.10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251050" y="4315268"/>
              <a:ext cx="4410696" cy="23508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37"/>
            <p:cNvSpPr/>
            <p:nvPr/>
          </p:nvSpPr>
          <p:spPr>
            <a:xfrm>
              <a:off x="5591175" y="5310200"/>
              <a:ext cx="419100" cy="90600"/>
            </a:xfrm>
            <a:prstGeom prst="wedgeRectCallout">
              <a:avLst>
                <a:gd name="adj1" fmla="val -20833"/>
                <a:gd name="adj2" fmla="val 625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7"/>
            <p:cNvSpPr/>
            <p:nvPr/>
          </p:nvSpPr>
          <p:spPr>
            <a:xfrm>
              <a:off x="5591175" y="5786450"/>
              <a:ext cx="419100" cy="90600"/>
            </a:xfrm>
            <a:prstGeom prst="wedgeRectCallout">
              <a:avLst>
                <a:gd name="adj1" fmla="val -20833"/>
                <a:gd name="adj2" fmla="val 625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5" name="Google Shape;305;p37"/>
          <p:cNvSpPr/>
          <p:nvPr/>
        </p:nvSpPr>
        <p:spPr>
          <a:xfrm>
            <a:off x="8429625" y="990600"/>
            <a:ext cx="819300" cy="7905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37"/>
          <p:cNvCxnSpPr>
            <a:stCxn id="305" idx="3"/>
          </p:cNvCxnSpPr>
          <p:nvPr/>
        </p:nvCxnSpPr>
        <p:spPr>
          <a:xfrm flipH="1">
            <a:off x="5714909" y="1665334"/>
            <a:ext cx="2834700" cy="773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8" title="Capture d’écran 2025-05-20 à 01.56.24.png"/>
          <p:cNvPicPr preferRelativeResize="0"/>
          <p:nvPr/>
        </p:nvPicPr>
        <p:blipFill rotWithShape="1">
          <a:blip r:embed="rId3">
            <a:alphaModFix/>
          </a:blip>
          <a:srcRect l="68311" t="57579" b="-3389"/>
          <a:stretch/>
        </p:blipFill>
        <p:spPr>
          <a:xfrm>
            <a:off x="2985150" y="4703575"/>
            <a:ext cx="1922549" cy="215442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8"/>
          <p:cNvSpPr txBox="1">
            <a:spLocks noGrp="1"/>
          </p:cNvSpPr>
          <p:nvPr>
            <p:ph type="ctrTitle"/>
          </p:nvPr>
        </p:nvSpPr>
        <p:spPr>
          <a:xfrm>
            <a:off x="2000250" y="2171700"/>
            <a:ext cx="5010000" cy="695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/>
              <a:t>Verrouillage des documents avec badge intégré</a:t>
            </a:r>
            <a:endParaRPr/>
          </a:p>
        </p:txBody>
      </p:sp>
      <p:pic>
        <p:nvPicPr>
          <p:cNvPr id="314" name="Google Shape;314;p38" title="Capture d’écran 2025-05-20 à 01.55.0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076650"/>
            <a:ext cx="3941575" cy="204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8"/>
          <p:cNvSpPr/>
          <p:nvPr/>
        </p:nvSpPr>
        <p:spPr>
          <a:xfrm>
            <a:off x="3535050" y="5705175"/>
            <a:ext cx="1551600" cy="10212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6" name="Google Shape;316;p38"/>
          <p:cNvCxnSpPr/>
          <p:nvPr/>
        </p:nvCxnSpPr>
        <p:spPr>
          <a:xfrm flipH="1">
            <a:off x="5086650" y="6176475"/>
            <a:ext cx="1139100" cy="78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7" name="Google Shape;317;p38"/>
          <p:cNvSpPr txBox="1"/>
          <p:nvPr/>
        </p:nvSpPr>
        <p:spPr>
          <a:xfrm>
            <a:off x="6198500" y="5871950"/>
            <a:ext cx="259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Badge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92775"/>
            <a:ext cx="3933510" cy="21241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u="sng">
                <a:solidFill>
                  <a:schemeClr val="dk1"/>
                </a:solidFill>
              </a:rPr>
              <a:t>Conclusion</a:t>
            </a:r>
            <a:endParaRPr b="1" u="sng"/>
          </a:p>
        </p:txBody>
      </p:sp>
      <p:sp>
        <p:nvSpPr>
          <p:cNvPr id="323" name="Google Shape;323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GESDOC est une solution complète pour :</a:t>
            </a:r>
            <a:endParaRPr/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✔️ Gagner du temps</a:t>
            </a:r>
            <a:endParaRPr/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✔️ Éviter les erreurs</a:t>
            </a:r>
            <a:endParaRPr/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✔️ Protéger vos documents</a:t>
            </a:r>
            <a:endParaRPr/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✔️ Suivre vos échéances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"/>
          <p:cNvSpPr txBox="1">
            <a:spLocks noGrp="1"/>
          </p:cNvSpPr>
          <p:nvPr>
            <p:ph type="body" idx="1"/>
          </p:nvPr>
        </p:nvSpPr>
        <p:spPr>
          <a:xfrm>
            <a:off x="3279425" y="1875750"/>
            <a:ext cx="3181200" cy="100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SzPts val="1018"/>
              <a:buNone/>
            </a:pPr>
            <a:r>
              <a:rPr lang="en-US" sz="5360" b="1"/>
              <a:t>Merci!</a:t>
            </a:r>
            <a:endParaRPr sz="536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296</Words>
  <Application>Microsoft Macintosh PowerPoint</Application>
  <PresentationFormat>Présentation à l'écran (4:3)</PresentationFormat>
  <Paragraphs>68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Open Sans</vt:lpstr>
      <vt:lpstr>Noto Sans</vt:lpstr>
      <vt:lpstr>Arial</vt:lpstr>
      <vt:lpstr>Calibri</vt:lpstr>
      <vt:lpstr>Office Theme</vt:lpstr>
      <vt:lpstr>Office Theme</vt:lpstr>
      <vt:lpstr>Présentation PowerPoint</vt:lpstr>
      <vt:lpstr>Présentation PowerPoint</vt:lpstr>
      <vt:lpstr>Présentation PowerPoint</vt:lpstr>
      <vt:lpstr>Caractéristiques 1/3</vt:lpstr>
      <vt:lpstr>Caractéristiques 2/3</vt:lpstr>
      <vt:lpstr>Caractéristiques 3/3</vt:lpstr>
      <vt:lpstr>Présentation PowerPoint</vt:lpstr>
      <vt:lpstr>Présentation PowerPoint</vt:lpstr>
      <vt:lpstr>Présentation PowerPoint</vt:lpstr>
      <vt:lpstr>Connexion sécurisée avec authentification à deux facteurs</vt:lpstr>
      <vt:lpstr>Caractéristiques</vt:lpstr>
      <vt:lpstr>Interface d'archivage</vt:lpstr>
      <vt:lpstr>Système de notification intelligent</vt:lpstr>
      <vt:lpstr>Verrouillage des documents avec badge intégré</vt:lpstr>
      <vt:lpstr>Conclusion</vt:lpstr>
      <vt:lpstr>Présentation PowerPoint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Utilisateur Microsoft Office</cp:lastModifiedBy>
  <cp:revision>3</cp:revision>
  <dcterms:modified xsi:type="dcterms:W3CDTF">2025-07-08T12:08:31Z</dcterms:modified>
</cp:coreProperties>
</file>